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6" r:id="rId4"/>
    <p:sldId id="268" r:id="rId5"/>
    <p:sldId id="264" r:id="rId6"/>
    <p:sldId id="265" r:id="rId7"/>
    <p:sldId id="267" r:id="rId8"/>
    <p:sldId id="269" r:id="rId9"/>
    <p:sldId id="270" r:id="rId10"/>
    <p:sldId id="262" r:id="rId11"/>
    <p:sldId id="261" r:id="rId12"/>
    <p:sldId id="263" r:id="rId13"/>
    <p:sldId id="25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>
    <p:extLst/>
  </p:cmAuthor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115"/>
    <a:srgbClr val="DDC615"/>
    <a:srgbClr val="E7C837"/>
    <a:srgbClr val="DCC036"/>
    <a:srgbClr val="1A7ADF"/>
    <a:srgbClr val="D28E00"/>
    <a:srgbClr val="D2B000"/>
    <a:srgbClr val="87AFFF"/>
    <a:srgbClr val="002878"/>
    <a:srgbClr val="D6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3"/>
    <p:restoredTop sz="50043" autoAdjust="0"/>
  </p:normalViewPr>
  <p:slideViewPr>
    <p:cSldViewPr snapToGrid="0" snapToObjects="1">
      <p:cViewPr>
        <p:scale>
          <a:sx n="130" d="100"/>
          <a:sy n="130" d="100"/>
        </p:scale>
        <p:origin x="237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C1596D-1013-9749-A57E-17950D525A0B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6E1E3-8180-6A45-9229-1A0FC4EFB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91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A7062-E772-CC4D-B5E4-1A71FD1032A7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15265-30A9-424B-B93A-0004A2B63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226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 </a:t>
            </a:r>
            <a:endParaRPr lang="en-US" sz="10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5265-30A9-424B-B93A-0004A2B63A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1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715265-30A9-424B-B93A-0004A2B63A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8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 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35938" y="2130424"/>
            <a:ext cx="5022261" cy="1601449"/>
          </a:xfrm>
        </p:spPr>
        <p:txBody>
          <a:bodyPr anchor="b">
            <a:normAutofit/>
          </a:bodyPr>
          <a:lstStyle>
            <a:lvl1pPr algn="l">
              <a:defRPr sz="3600">
                <a:solidFill>
                  <a:srgbClr val="0028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35938" y="4027930"/>
            <a:ext cx="5022260" cy="161086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rgbClr val="D28E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2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3086"/>
            <a:ext cx="8229600" cy="50230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5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HC-EUV - Slide3_shiel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Slide 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87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6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3086"/>
            <a:ext cx="4038600" cy="50230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3086"/>
            <a:ext cx="4038600" cy="50230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6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7771"/>
            <a:ext cx="4040188" cy="11371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37771"/>
            <a:ext cx="4041775" cy="113710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9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4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1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7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8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EHC-EUV - Slide3_no-shield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Slide 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33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03086"/>
            <a:ext cx="8229600" cy="502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199" y="6270173"/>
            <a:ext cx="1095056" cy="36256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400">
                <a:solidFill>
                  <a:srgbClr val="87AFFF"/>
                </a:solidFill>
              </a:defRPr>
            </a:lvl1pPr>
          </a:lstStyle>
          <a:p>
            <a:r>
              <a:rPr lang="en-US" dirty="0" smtClean="0"/>
              <a:t>24-Feb-12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8492" y="6270173"/>
            <a:ext cx="5483329" cy="36662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400" b="1">
                <a:solidFill>
                  <a:srgbClr val="D2B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1" y="5761038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A7ADF"/>
                </a:solidFill>
              </a:defRPr>
            </a:lvl1pPr>
          </a:lstStyle>
          <a:p>
            <a:fld id="{D226B682-7383-1141-98A0-6DE68325F3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2878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002878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002878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edcap.emory.edu/surveys/?s=YKY8XCEPKK" TargetMode="External"/><Relationship Id="rId3" Type="http://schemas.openxmlformats.org/officeDocument/2006/relationships/hyperlink" Target="mailto:Tableau-Help@emory.edu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Tableau</a:t>
            </a:r>
            <a:br>
              <a:rPr lang="en-US" sz="5400" dirty="0" smtClean="0"/>
            </a:br>
            <a:r>
              <a:rPr lang="en-US" sz="4000" dirty="0" smtClean="0"/>
              <a:t>Desktop &amp; Server</a:t>
            </a:r>
            <a:r>
              <a:rPr lang="en-US" dirty="0"/>
              <a:t>	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Visually Analyze and Share </a:t>
            </a:r>
            <a:r>
              <a:rPr lang="en-US" dirty="0"/>
              <a:t>Y</a:t>
            </a:r>
            <a:r>
              <a:rPr lang="en-US" dirty="0" smtClean="0"/>
              <a:t>our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2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Controls / Access to Tableau Server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1" y="1219200"/>
            <a:ext cx="3727134" cy="493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00287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287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Who can access Tableau Server? </a:t>
            </a:r>
          </a:p>
          <a:p>
            <a:pPr lvl="2"/>
            <a:r>
              <a:rPr lang="en-US" dirty="0" smtClean="0"/>
              <a:t>Any individual who has an Emory University ID or Emory Healthcare ID</a:t>
            </a:r>
          </a:p>
          <a:p>
            <a:pPr lvl="2"/>
            <a:r>
              <a:rPr lang="en-US" dirty="0" smtClean="0"/>
              <a:t>Account has to be created by the System Admin.</a:t>
            </a:r>
          </a:p>
          <a:p>
            <a:r>
              <a:rPr lang="en-US" dirty="0" smtClean="0"/>
              <a:t>Custom content access</a:t>
            </a:r>
          </a:p>
          <a:p>
            <a:pPr lvl="2"/>
            <a:r>
              <a:rPr lang="en-US" dirty="0" smtClean="0"/>
              <a:t>Access to content on Tableau Server can be distributed by Group or Individual.</a:t>
            </a:r>
          </a:p>
          <a:p>
            <a:pPr lvl="2"/>
            <a:r>
              <a:rPr lang="en-US" dirty="0" smtClean="0"/>
              <a:t>Permissions for each Group or Individual can be modified by for each Project or every Workbook. (See Picture)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32" y="957943"/>
            <a:ext cx="4677606" cy="1968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036" y="3382665"/>
            <a:ext cx="3981765" cy="237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Tableau Desktop and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rgbClr val="E7C837"/>
                </a:solidFill>
              </a:rPr>
              <a:t>Desktop:</a:t>
            </a:r>
          </a:p>
          <a:p>
            <a:r>
              <a:rPr lang="en-US" sz="1400" dirty="0"/>
              <a:t>C</a:t>
            </a:r>
            <a:r>
              <a:rPr lang="en-US" sz="1400" dirty="0" smtClean="0"/>
              <a:t>onnect </a:t>
            </a:r>
            <a:r>
              <a:rPr lang="en-US" sz="1400" dirty="0"/>
              <a:t>to and a</a:t>
            </a:r>
            <a:r>
              <a:rPr lang="en-US" sz="1400" dirty="0" smtClean="0"/>
              <a:t>ggregate data. </a:t>
            </a:r>
            <a:endParaRPr lang="en-US" sz="1400" dirty="0"/>
          </a:p>
          <a:p>
            <a:pPr lvl="2"/>
            <a:r>
              <a:rPr lang="en-US" sz="1100" dirty="0" smtClean="0"/>
              <a:t>Flat files</a:t>
            </a:r>
          </a:p>
          <a:p>
            <a:pPr lvl="2"/>
            <a:r>
              <a:rPr lang="en-US" sz="1100" dirty="0" smtClean="0"/>
              <a:t>Databases</a:t>
            </a:r>
          </a:p>
          <a:p>
            <a:pPr lvl="2"/>
            <a:r>
              <a:rPr lang="en-US" sz="1100" dirty="0" smtClean="0"/>
              <a:t>Perform Joins and Blends</a:t>
            </a:r>
          </a:p>
          <a:p>
            <a:r>
              <a:rPr lang="en-US" sz="1400" dirty="0" smtClean="0"/>
              <a:t>Create insightful analysis. </a:t>
            </a:r>
            <a:endParaRPr lang="en-US" sz="1400" dirty="0"/>
          </a:p>
          <a:p>
            <a:pPr lvl="2"/>
            <a:r>
              <a:rPr lang="en-US" sz="1100" dirty="0" smtClean="0"/>
              <a:t>Drag and Drop functionality makes it easy to add and take away fields.</a:t>
            </a:r>
          </a:p>
          <a:p>
            <a:pPr lvl="2"/>
            <a:r>
              <a:rPr lang="en-US" sz="1100" dirty="0" smtClean="0"/>
              <a:t>Tell compelling stories with your data.</a:t>
            </a:r>
          </a:p>
          <a:p>
            <a:pPr lvl="2"/>
            <a:r>
              <a:rPr lang="en-US" sz="1100" dirty="0" smtClean="0"/>
              <a:t>Write custom calculations within your visualizations.</a:t>
            </a:r>
          </a:p>
          <a:p>
            <a:pPr lvl="2"/>
            <a:r>
              <a:rPr lang="en-US" sz="1100" dirty="0" smtClean="0"/>
              <a:t>Set up filters.</a:t>
            </a:r>
          </a:p>
          <a:p>
            <a:r>
              <a:rPr lang="en-US" sz="1400" dirty="0" smtClean="0"/>
              <a:t>Requires purchase of a license</a:t>
            </a:r>
          </a:p>
          <a:p>
            <a:pPr lvl="2"/>
            <a:r>
              <a:rPr lang="en-US" sz="1100" dirty="0" smtClean="0"/>
              <a:t>Year 1: $1,500 (Software 1,200 &amp; 300 Maintenance)</a:t>
            </a:r>
          </a:p>
          <a:p>
            <a:pPr lvl="2"/>
            <a:r>
              <a:rPr lang="en-US" sz="1100" dirty="0" smtClean="0"/>
              <a:t>Year 2 &amp; Beyond: $300 (Just Maintenance)</a:t>
            </a:r>
            <a:endParaRPr lang="en-US" sz="1400" dirty="0"/>
          </a:p>
          <a:p>
            <a:pPr marL="0" indent="0">
              <a:buNone/>
            </a:pPr>
            <a:r>
              <a:rPr lang="en-US" sz="1600" b="1" dirty="0" smtClean="0">
                <a:solidFill>
                  <a:srgbClr val="E7C837"/>
                </a:solidFill>
              </a:rPr>
              <a:t>Server:</a:t>
            </a:r>
            <a:endParaRPr lang="en-US" sz="1600" b="1" dirty="0">
              <a:solidFill>
                <a:srgbClr val="E7C837"/>
              </a:solidFill>
            </a:endParaRPr>
          </a:p>
          <a:p>
            <a:r>
              <a:rPr lang="en-US" sz="1400" dirty="0" smtClean="0"/>
              <a:t> Share insights and information.</a:t>
            </a:r>
            <a:endParaRPr lang="en-US" sz="1400" dirty="0"/>
          </a:p>
          <a:p>
            <a:pPr lvl="2"/>
            <a:r>
              <a:rPr lang="en-US" sz="1100" dirty="0" smtClean="0"/>
              <a:t>Share data, analyses, and visuals across all of Emory.</a:t>
            </a:r>
          </a:p>
          <a:p>
            <a:pPr lvl="2"/>
            <a:r>
              <a:rPr lang="en-US" sz="1100" dirty="0" smtClean="0"/>
              <a:t>Get feedback.</a:t>
            </a:r>
          </a:p>
          <a:p>
            <a:r>
              <a:rPr lang="en-US" sz="1400" dirty="0" smtClean="0"/>
              <a:t>Control access</a:t>
            </a:r>
          </a:p>
          <a:p>
            <a:pPr lvl="2"/>
            <a:r>
              <a:rPr lang="en-US" sz="1100" dirty="0" smtClean="0"/>
              <a:t>Server allows you to define who has access and at what level.</a:t>
            </a:r>
          </a:p>
          <a:p>
            <a:pPr lvl="2"/>
            <a:r>
              <a:rPr lang="en-US" sz="1100" dirty="0" smtClean="0"/>
              <a:t>Groups can be defined to quickly distribute access to large groups.</a:t>
            </a:r>
          </a:p>
          <a:p>
            <a:r>
              <a:rPr lang="en-US" sz="1400" dirty="0" smtClean="0"/>
              <a:t>Licenses for uploading content to share with others.</a:t>
            </a:r>
          </a:p>
          <a:p>
            <a:pPr lvl="2"/>
            <a:r>
              <a:rPr lang="en-US" sz="1100" dirty="0" smtClean="0"/>
              <a:t>Publisher License - $2,500 per year, billed monthly.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 / Project Initiation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103086"/>
            <a:ext cx="8229600" cy="50230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/>
              <a:t>Tableau Licenses</a:t>
            </a:r>
          </a:p>
          <a:p>
            <a:pPr lvl="2"/>
            <a:r>
              <a:rPr lang="en-US" dirty="0" smtClean="0"/>
              <a:t>Both Desktop and Server Licenses are acquired centrally by Emory’s Tableau Server Administrator. </a:t>
            </a:r>
          </a:p>
          <a:p>
            <a:pPr lvl="3"/>
            <a:r>
              <a:rPr lang="en-US" dirty="0" smtClean="0"/>
              <a:t>Requirements: </a:t>
            </a:r>
          </a:p>
          <a:p>
            <a:pPr lvl="4"/>
            <a:r>
              <a:rPr lang="en-US" dirty="0" smtClean="0"/>
              <a:t>Complete online </a:t>
            </a:r>
            <a:r>
              <a:rPr lang="en-US" dirty="0" smtClean="0">
                <a:hlinkClick r:id="rId2"/>
              </a:rPr>
              <a:t>Tableau Request Form</a:t>
            </a:r>
            <a:r>
              <a:rPr lang="en-US" dirty="0" smtClean="0"/>
              <a:t>.</a:t>
            </a:r>
          </a:p>
          <a:p>
            <a:pPr lvl="4"/>
            <a:r>
              <a:rPr lang="en-US" dirty="0" smtClean="0"/>
              <a:t>Provide a smart key for the hosting fee. </a:t>
            </a:r>
            <a:endParaRPr lang="en-US" u="sng" dirty="0"/>
          </a:p>
          <a:p>
            <a:pPr marL="457200" lvl="1" indent="0">
              <a:buNone/>
            </a:pPr>
            <a:r>
              <a:rPr lang="en-US" dirty="0" smtClean="0"/>
              <a:t>Support</a:t>
            </a:r>
          </a:p>
          <a:p>
            <a:pPr lvl="2"/>
            <a:r>
              <a:rPr lang="en-US" dirty="0" smtClean="0"/>
              <a:t>Library and Information Technology Services (LITS)</a:t>
            </a:r>
          </a:p>
          <a:p>
            <a:pPr lvl="4"/>
            <a:r>
              <a:rPr lang="en-US" dirty="0" smtClean="0"/>
              <a:t>Email and phone support during working hours. </a:t>
            </a:r>
          </a:p>
          <a:p>
            <a:pPr lvl="5"/>
            <a:r>
              <a:rPr lang="en-US" dirty="0">
                <a:hlinkClick r:id="rId3"/>
              </a:rPr>
              <a:t>e</a:t>
            </a:r>
            <a:r>
              <a:rPr lang="en-US" dirty="0" smtClean="0">
                <a:hlinkClick r:id="rId3"/>
              </a:rPr>
              <a:t>morytableau-</a:t>
            </a:r>
            <a:r>
              <a:rPr lang="en-US" dirty="0">
                <a:hlinkClick r:id="rId3"/>
              </a:rPr>
              <a:t>h</a:t>
            </a:r>
            <a:r>
              <a:rPr lang="en-US" dirty="0" smtClean="0">
                <a:hlinkClick r:id="rId3"/>
              </a:rPr>
              <a:t>elp@listserv.cc.emory.edu</a:t>
            </a:r>
            <a:r>
              <a:rPr lang="en-US" dirty="0" smtClean="0"/>
              <a:t>  </a:t>
            </a:r>
          </a:p>
          <a:p>
            <a:pPr lvl="4"/>
            <a:r>
              <a:rPr lang="en-US" dirty="0" smtClean="0"/>
              <a:t>Bi-Annual upgrades to Tableau Server to add new features and improvements. </a:t>
            </a:r>
          </a:p>
        </p:txBody>
      </p:sp>
    </p:spTree>
    <p:extLst>
      <p:ext uri="{BB962C8B-B14F-4D97-AF65-F5344CB8AC3E}">
        <p14:creationId xmlns:p14="http://schemas.microsoft.com/office/powerpoint/2010/main" val="26563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800" y="792163"/>
            <a:ext cx="4343400" cy="5334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002878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2878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/>
              <a:buNone/>
            </a:pPr>
            <a:r>
              <a:rPr lang="en-US" sz="40000" b="1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3468" y="2609850"/>
            <a:ext cx="645516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 smtClean="0">
                <a:solidFill>
                  <a:srgbClr val="E9D115"/>
                </a:solidFill>
              </a:rPr>
              <a:t>Questions</a:t>
            </a:r>
            <a:endParaRPr lang="en-US" sz="10000" b="1" dirty="0">
              <a:solidFill>
                <a:srgbClr val="E9D11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1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Tableau?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985202"/>
            <a:ext cx="8229600" cy="1261640"/>
          </a:xfrm>
        </p:spPr>
        <p:txBody>
          <a:bodyPr>
            <a:normAutofit fontScale="62500" lnSpcReduction="20000"/>
          </a:bodyPr>
          <a:lstStyle/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2900" dirty="0" smtClean="0"/>
              <a:t>A business intelligence and data visualization tool allowing users to make sense of their data through interactive charts, graphs, and diagrams.</a:t>
            </a:r>
          </a:p>
          <a:p>
            <a:pPr marL="0" lvl="1" indent="0"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sz="2900" dirty="0" smtClean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 are two main components: Desktop and Server</a:t>
            </a:r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03" y="2246842"/>
            <a:ext cx="3344919" cy="3344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552" y="2142083"/>
            <a:ext cx="2084810" cy="3449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6802" y="5580799"/>
            <a:ext cx="250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78"/>
                </a:solidFill>
              </a:rPr>
              <a:t>Desktop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16920" y="5600670"/>
            <a:ext cx="250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78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8089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Desktop</a:t>
            </a:r>
            <a:endParaRPr lang="en-US" dirty="0"/>
          </a:p>
        </p:txBody>
      </p:sp>
      <p:pic>
        <p:nvPicPr>
          <p:cNvPr id="6" name="Content Placeholder 5" descr="Screen Shot 2016-04-05 at 11.35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" b="270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Desktop – Drag &amp; Drop</a:t>
            </a:r>
            <a:endParaRPr lang="en-US" dirty="0"/>
          </a:p>
        </p:txBody>
      </p:sp>
      <p:pic>
        <p:nvPicPr>
          <p:cNvPr id="7" name="Content Placeholder 6" descr="Screen Shot 2016-09-27 at 9.4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78" b="-3678"/>
          <a:stretch>
            <a:fillRect/>
          </a:stretch>
        </p:blipFill>
        <p:spPr>
          <a:xfrm>
            <a:off x="457199" y="957943"/>
            <a:ext cx="8229602" cy="531223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26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Visualization Examples</a:t>
            </a:r>
            <a:endParaRPr lang="en-US" dirty="0"/>
          </a:p>
        </p:txBody>
      </p:sp>
      <p:pic>
        <p:nvPicPr>
          <p:cNvPr id="6" name="Content Placeholder 5" descr="Screen Shot 2016-01-26 at 9.41.2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1" b="13001"/>
          <a:stretch>
            <a:fillRect/>
          </a:stretch>
        </p:blipFill>
        <p:spPr>
          <a:xfrm>
            <a:off x="457200" y="957943"/>
            <a:ext cx="4099481" cy="23502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Screen Shot 2016-01-26 at 9.44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88" y="957943"/>
            <a:ext cx="3274122" cy="2376015"/>
          </a:xfrm>
          <a:prstGeom prst="rect">
            <a:avLst/>
          </a:prstGeom>
        </p:spPr>
      </p:pic>
      <p:pic>
        <p:nvPicPr>
          <p:cNvPr id="8" name="Picture 7" descr="Screen Shot 2016-01-26 at 10.32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444" y="3453369"/>
            <a:ext cx="4524555" cy="2698280"/>
          </a:xfrm>
          <a:prstGeom prst="rect">
            <a:avLst/>
          </a:prstGeom>
        </p:spPr>
      </p:pic>
      <p:pic>
        <p:nvPicPr>
          <p:cNvPr id="9" name="Picture 8" descr="Screen Shot 2016-01-26 at 10.36.2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6289"/>
            <a:ext cx="4556681" cy="24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Dashboard Example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6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580" r="2580"/>
          <a:stretch>
            <a:fillRect/>
          </a:stretch>
        </p:blipFill>
        <p:spPr>
          <a:xfrm>
            <a:off x="215248" y="1103313"/>
            <a:ext cx="8717540" cy="5022850"/>
          </a:xfrm>
        </p:spPr>
      </p:pic>
    </p:spTree>
    <p:extLst>
      <p:ext uri="{BB962C8B-B14F-4D97-AF65-F5344CB8AC3E}">
        <p14:creationId xmlns:p14="http://schemas.microsoft.com/office/powerpoint/2010/main" val="46889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Server - Login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 descr="Screen Shot 2016-09-27 at 10.24.4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" b="8958"/>
          <a:stretch/>
        </p:blipFill>
        <p:spPr>
          <a:xfrm>
            <a:off x="457200" y="957943"/>
            <a:ext cx="8229600" cy="4958338"/>
          </a:xfrm>
        </p:spPr>
      </p:pic>
    </p:spTree>
    <p:extLst>
      <p:ext uri="{BB962C8B-B14F-4D97-AF65-F5344CB8AC3E}">
        <p14:creationId xmlns:p14="http://schemas.microsoft.com/office/powerpoint/2010/main" val="1413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Server Home Screen</a:t>
            </a:r>
            <a:endParaRPr lang="en-US" dirty="0"/>
          </a:p>
        </p:txBody>
      </p:sp>
      <p:pic>
        <p:nvPicPr>
          <p:cNvPr id="6" name="Content Placeholder 5" descr="Screen Shot 2016-04-05 at 11.37.38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-123"/>
          <a:stretch/>
        </p:blipFill>
        <p:spPr>
          <a:xfrm>
            <a:off x="369071" y="1089520"/>
            <a:ext cx="8401788" cy="467151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Tableau Server Project Folder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26B682-7383-1141-98A0-6DE68325F3E8}" type="slidenum">
              <a:rPr lang="en-US" smtClean="0"/>
              <a:t>9</a:t>
            </a:fld>
            <a:endParaRPr lang="en-US"/>
          </a:p>
        </p:txBody>
      </p:sp>
      <p:pic>
        <p:nvPicPr>
          <p:cNvPr id="4" name="Content Placeholder 3" descr="Screen Shot 2016-09-27 at 10.33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079" b="-11079"/>
          <a:stretch>
            <a:fillRect/>
          </a:stretch>
        </p:blipFill>
        <p:spPr>
          <a:xfrm>
            <a:off x="293077" y="683847"/>
            <a:ext cx="8602752" cy="5181784"/>
          </a:xfrm>
        </p:spPr>
      </p:pic>
    </p:spTree>
    <p:extLst>
      <p:ext uri="{BB962C8B-B14F-4D97-AF65-F5344CB8AC3E}">
        <p14:creationId xmlns:p14="http://schemas.microsoft.com/office/powerpoint/2010/main" val="57483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3-09-19 IT Brief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2013-09-19 IT Briefing.potx</Template>
  <TotalTime>41144</TotalTime>
  <Words>385</Words>
  <Application>Microsoft Macintosh PowerPoint</Application>
  <PresentationFormat>On-screen Show (4:3)</PresentationFormat>
  <Paragraphs>74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Arial</vt:lpstr>
      <vt:lpstr>2013-09-19 IT Briefing</vt:lpstr>
      <vt:lpstr>Tableau Desktop &amp; Server </vt:lpstr>
      <vt:lpstr>What is Tableau? </vt:lpstr>
      <vt:lpstr>Tableau Desktop</vt:lpstr>
      <vt:lpstr>Tableau Desktop – Drag &amp; Drop</vt:lpstr>
      <vt:lpstr>Tableau Visualization Examples</vt:lpstr>
      <vt:lpstr>Interactive Dashboard Example</vt:lpstr>
      <vt:lpstr>Tableau Server - Login</vt:lpstr>
      <vt:lpstr>Tableau Server Home Screen</vt:lpstr>
      <vt:lpstr>Tableau Server Project Folder</vt:lpstr>
      <vt:lpstr>Controls / Access to Tableau Server</vt:lpstr>
      <vt:lpstr>Features of Tableau Desktop and Server</vt:lpstr>
      <vt:lpstr>Support  / Project Initiation</vt:lpstr>
      <vt:lpstr>Tableau</vt:lpstr>
    </vt:vector>
  </TitlesOfParts>
  <Company>Emory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UTS</dc:creator>
  <cp:lastModifiedBy>Microsoft Office User</cp:lastModifiedBy>
  <cp:revision>79</cp:revision>
  <dcterms:created xsi:type="dcterms:W3CDTF">2011-09-14T13:31:53Z</dcterms:created>
  <dcterms:modified xsi:type="dcterms:W3CDTF">2016-11-14T13:34:52Z</dcterms:modified>
</cp:coreProperties>
</file>